
<file path=[Content_Types].xml><?xml version="1.0" encoding="utf-8"?>
<Types xmlns="http://schemas.openxmlformats.org/package/2006/content-types">
  <Default Extension="bin" ContentType="audio/unknown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8"/>
    <p:restoredTop sz="93709"/>
  </p:normalViewPr>
  <p:slideViewPr>
    <p:cSldViewPr>
      <p:cViewPr varScale="1">
        <p:scale>
          <a:sx n="101" d="100"/>
          <a:sy n="101" d="100"/>
        </p:scale>
        <p:origin x="235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E1E73616-F03C-714D-9E54-00B186B0E43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2E6AD113-DBE1-314D-A132-8EC9CD16BE6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0228" name="Rectangle 4">
            <a:extLst>
              <a:ext uri="{FF2B5EF4-FFF2-40B4-BE49-F238E27FC236}">
                <a16:creationId xmlns:a16="http://schemas.microsoft.com/office/drawing/2014/main" id="{2541273E-D78F-9448-9AAE-14C6E45D99A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0229" name="Rectangle 5">
            <a:extLst>
              <a:ext uri="{FF2B5EF4-FFF2-40B4-BE49-F238E27FC236}">
                <a16:creationId xmlns:a16="http://schemas.microsoft.com/office/drawing/2014/main" id="{D10D22F6-9B26-6A41-81B4-62BBBE7D23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0230" name="Rectangle 6">
            <a:extLst>
              <a:ext uri="{FF2B5EF4-FFF2-40B4-BE49-F238E27FC236}">
                <a16:creationId xmlns:a16="http://schemas.microsoft.com/office/drawing/2014/main" id="{722D9387-928A-E041-A1DA-E2520F2AE1B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0231" name="Rectangle 7">
            <a:extLst>
              <a:ext uri="{FF2B5EF4-FFF2-40B4-BE49-F238E27FC236}">
                <a16:creationId xmlns:a16="http://schemas.microsoft.com/office/drawing/2014/main" id="{78EB1D5B-785F-AA47-B6FB-DA49148CB7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2B347710-8B1F-4D0E-AB94-49500DF88F2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10BD6C5-C673-5F6A-C1DB-12E3D4836D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27F5546-01FB-E140-41FA-C86454E6708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13634DA-E828-48B5-0898-D26145F4086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3210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3210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CDAC80C5-81BE-1962-1A15-CDC619B8780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E6D40010-B78D-7674-1638-53CFAE4499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B44858BA-BF5E-9942-2816-7501703C00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728B66-6B0B-4DE3-B54D-FC80DDC6A3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30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A65CC5B-0DDD-624B-94E7-4964C210C7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E863447-38D4-AE49-7B3F-94496EE090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C616FB5-1A89-2C89-14F4-165CB6E534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FC7683-51B8-4F65-81EC-F51EF584A8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45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DFDA5D7-CD2A-6F90-0595-EA0A4750A4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EBDDBFF-BCFC-BA4E-9412-C9DC353C5C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18DA01C-77EB-A9F5-2C62-5B2F284597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0514E0-7DF6-47E9-A41C-EB93AE7B57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3018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FDC7D4-0EF8-EEBA-CC1D-F3EDAE1346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8E1AF9-3C10-140B-AC35-5A3D48BF78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E53E62D-CEB5-D48E-366F-14A5643879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B3F2D-4334-4D11-AC8F-9C747981CE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5482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EEDDA38-75D3-872A-7C94-BC428D8E8B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81390738-FF96-D10D-CE20-B15E09D42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B8878D43-1B24-DC72-AF9C-8C2FDEAB26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4CD748-91EE-4DAA-82FC-7B19CD4740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117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20D841B8-4816-9C4F-EE08-34C4EBFDB5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BF2A6B2-43A4-CB81-37B7-2F32CFFE54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EE5CAE4-C9AF-BB7F-4144-D5F1AFA57B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A1379-E4B5-4ACB-8A90-99E5FB1BDE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727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7F6FC41-4804-23ED-DB43-1C346B9AA5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5371255-A236-E134-8CA7-E34BC881B3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C31E8E6-20E8-2C56-68F2-6CA25B3FD2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76C2E6-79F0-477D-BB97-60C1DA2AF1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319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DE5DD81-B59B-8172-6368-1B495A5ABE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60B288A-485B-55B5-4410-74BC819F66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D407CA9-5240-839D-5AB2-F769F63FCC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3A6C27-B4E8-481A-BCDF-07494AF2E4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059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34DE453-2B2E-D131-73E0-62D5FE5ADB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BDE3786-732F-1B4B-DA61-E06BA979CB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8EE95E3-65F7-55BC-2856-C1120B80C3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34FCCA-924F-4E17-B2AF-AF09E342E4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6599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D5D2674-8C4D-25DC-CF1B-746FD81A7D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FC5123F-9E7D-ACD9-EF17-2A89FE7DA5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2F568C2-B0D9-5958-9BA6-986E3F27D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C6DF4-C4B8-46AC-BB4D-1DE637994E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4525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42991A5-5ABC-C2F6-11E2-EC78674B53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647D9EC-FBA8-0F5C-AD1C-63EAF2DFC1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B70B6ED-7030-C922-54A5-5049FD8CEB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E5F74B-3CDE-46F1-9610-E53488272B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1916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161C050D-A2A9-5D74-3FF1-E598015020C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31075" name="Freeform 3">
              <a:extLst>
                <a:ext uri="{FF2B5EF4-FFF2-40B4-BE49-F238E27FC236}">
                  <a16:creationId xmlns:a16="http://schemas.microsoft.com/office/drawing/2014/main" id="{E1EF4FC9-F203-4446-AB25-6E456343AE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>
                <a:gd name="T0" fmla="*/ 4800 w 4806"/>
                <a:gd name="T1" fmla="*/ 299 h 665"/>
                <a:gd name="T2" fmla="*/ 0 w 4806"/>
                <a:gd name="T3" fmla="*/ 665 h 665"/>
                <a:gd name="T4" fmla="*/ 0 w 4806"/>
                <a:gd name="T5" fmla="*/ 0 h 665"/>
                <a:gd name="T6" fmla="*/ 4806 w 4806"/>
                <a:gd name="T7" fmla="*/ 1 h 665"/>
                <a:gd name="T8" fmla="*/ 4800 w 4806"/>
                <a:gd name="T9" fmla="*/ 153 h 665"/>
                <a:gd name="T10" fmla="*/ 4800 w 4806"/>
                <a:gd name="T11" fmla="*/ 299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6334EF6F-663C-4930-D090-BE1972EC88A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31077" name="Rectangle 5">
            <a:extLst>
              <a:ext uri="{FF2B5EF4-FFF2-40B4-BE49-F238E27FC236}">
                <a16:creationId xmlns:a16="http://schemas.microsoft.com/office/drawing/2014/main" id="{08DEDBBF-B145-5645-B4D0-784A107AF7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8" name="Rectangle 6">
            <a:extLst>
              <a:ext uri="{FF2B5EF4-FFF2-40B4-BE49-F238E27FC236}">
                <a16:creationId xmlns:a16="http://schemas.microsoft.com/office/drawing/2014/main" id="{9564F209-1184-4745-9F69-0E837492DC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1079" name="Rectangle 7">
            <a:extLst>
              <a:ext uri="{FF2B5EF4-FFF2-40B4-BE49-F238E27FC236}">
                <a16:creationId xmlns:a16="http://schemas.microsoft.com/office/drawing/2014/main" id="{5C4C68D3-7C24-444D-80EB-B64CD6D7FF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80" name="Rectangle 8">
            <a:extLst>
              <a:ext uri="{FF2B5EF4-FFF2-40B4-BE49-F238E27FC236}">
                <a16:creationId xmlns:a16="http://schemas.microsoft.com/office/drawing/2014/main" id="{0382325E-832E-6745-AB53-758F6A58623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DDDDDD"/>
                  </a:outerShdw>
                </a:effectLst>
                <a:latin typeface="Tahoma" charset="0"/>
                <a:ea typeface="ＭＳ Ｐゴシック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1081" name="Rectangle 9">
            <a:extLst>
              <a:ext uri="{FF2B5EF4-FFF2-40B4-BE49-F238E27FC236}">
                <a16:creationId xmlns:a16="http://schemas.microsoft.com/office/drawing/2014/main" id="{AF584C5B-A189-7544-B0BB-BBA4694072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C04CC3E2-D9CC-4D38-A97C-3872D75A8D2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MS PGothic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Tahoma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slide" Target="slide20.xml"/><Relationship Id="rId18" Type="http://schemas.openxmlformats.org/officeDocument/2006/relationships/slide" Target="slide15.xml"/><Relationship Id="rId26" Type="http://schemas.openxmlformats.org/officeDocument/2006/relationships/slide" Target="slide7.xml"/><Relationship Id="rId3" Type="http://schemas.openxmlformats.org/officeDocument/2006/relationships/slide" Target="slide3.xml"/><Relationship Id="rId21" Type="http://schemas.openxmlformats.org/officeDocument/2006/relationships/slide" Target="slide12.xml"/><Relationship Id="rId7" Type="http://schemas.openxmlformats.org/officeDocument/2006/relationships/slide" Target="slide26.xml"/><Relationship Id="rId12" Type="http://schemas.openxmlformats.org/officeDocument/2006/relationships/slide" Target="slide21.xml"/><Relationship Id="rId17" Type="http://schemas.openxmlformats.org/officeDocument/2006/relationships/slide" Target="slide16.xml"/><Relationship Id="rId25" Type="http://schemas.openxmlformats.org/officeDocument/2006/relationships/slide" Target="slide8.xml"/><Relationship Id="rId2" Type="http://schemas.openxmlformats.org/officeDocument/2006/relationships/slide" Target="slide2.xml"/><Relationship Id="rId16" Type="http://schemas.openxmlformats.org/officeDocument/2006/relationships/slide" Target="slide17.xml"/><Relationship Id="rId20" Type="http://schemas.openxmlformats.org/officeDocument/2006/relationships/slide" Target="slide1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6.xml"/><Relationship Id="rId11" Type="http://schemas.openxmlformats.org/officeDocument/2006/relationships/slide" Target="slide22.xml"/><Relationship Id="rId24" Type="http://schemas.openxmlformats.org/officeDocument/2006/relationships/slide" Target="slide9.xml"/><Relationship Id="rId5" Type="http://schemas.openxmlformats.org/officeDocument/2006/relationships/slide" Target="slide5.xml"/><Relationship Id="rId15" Type="http://schemas.openxmlformats.org/officeDocument/2006/relationships/slide" Target="slide18.xml"/><Relationship Id="rId23" Type="http://schemas.openxmlformats.org/officeDocument/2006/relationships/slide" Target="slide10.xml"/><Relationship Id="rId10" Type="http://schemas.openxmlformats.org/officeDocument/2006/relationships/slide" Target="slide23.xml"/><Relationship Id="rId19" Type="http://schemas.openxmlformats.org/officeDocument/2006/relationships/slide" Target="slide14.xml"/><Relationship Id="rId4" Type="http://schemas.openxmlformats.org/officeDocument/2006/relationships/slide" Target="slide4.xml"/><Relationship Id="rId9" Type="http://schemas.openxmlformats.org/officeDocument/2006/relationships/slide" Target="slide24.xml"/><Relationship Id="rId14" Type="http://schemas.openxmlformats.org/officeDocument/2006/relationships/slide" Target="slide19.xml"/><Relationship Id="rId22" Type="http://schemas.openxmlformats.org/officeDocument/2006/relationships/slide" Target="slide11.xml"/><Relationship Id="rId27" Type="http://schemas.openxmlformats.org/officeDocument/2006/relationships/slide" Target="slide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bin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1.emf"/><Relationship Id="rId5" Type="http://schemas.openxmlformats.org/officeDocument/2006/relationships/slide" Target="slide17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394E6CE3-8A52-E64F-886F-785206E73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Jeopardy</a:t>
            </a:r>
          </a:p>
        </p:txBody>
      </p:sp>
      <p:sp>
        <p:nvSpPr>
          <p:cNvPr id="2053" name="AutoShape 5">
            <a:hlinkClick r:id="rId2" action="ppaction://hlinksldjump"/>
            <a:extLst>
              <a:ext uri="{FF2B5EF4-FFF2-40B4-BE49-F238E27FC236}">
                <a16:creationId xmlns:a16="http://schemas.microsoft.com/office/drawing/2014/main" id="{BAB2DF1E-8E2A-4347-89EF-4077239FB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2" action="ppaction://hlinksldjump"/>
              </a:rPr>
              <a:t>100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54" name="AutoShape 6">
            <a:extLst>
              <a:ext uri="{FF2B5EF4-FFF2-40B4-BE49-F238E27FC236}">
                <a16:creationId xmlns:a16="http://schemas.microsoft.com/office/drawing/2014/main" id="{672B953A-D1EF-B541-9703-01FC375B7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</a:rPr>
              <a:t>Cognitive</a:t>
            </a:r>
          </a:p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</a:rPr>
              <a:t>Distortions</a:t>
            </a:r>
          </a:p>
        </p:txBody>
      </p:sp>
      <p:sp>
        <p:nvSpPr>
          <p:cNvPr id="2055" name="AutoShape 7">
            <a:extLst>
              <a:ext uri="{FF2B5EF4-FFF2-40B4-BE49-F238E27FC236}">
                <a16:creationId xmlns:a16="http://schemas.microsoft.com/office/drawing/2014/main" id="{D7533476-8F54-E54E-A0FC-A0B2ADD21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</a:rPr>
              <a:t>Stress</a:t>
            </a:r>
          </a:p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</a:rPr>
              <a:t>&amp; Wellness</a:t>
            </a:r>
          </a:p>
        </p:txBody>
      </p:sp>
      <p:sp>
        <p:nvSpPr>
          <p:cNvPr id="2056" name="AutoShape 8">
            <a:extLst>
              <a:ext uri="{FF2B5EF4-FFF2-40B4-BE49-F238E27FC236}">
                <a16:creationId xmlns:a16="http://schemas.microsoft.com/office/drawing/2014/main" id="{67D2E71E-E906-6A45-A8AC-A6A1881BE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</a:rPr>
              <a:t>Cognitive</a:t>
            </a:r>
          </a:p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</a:rPr>
              <a:t>Coping</a:t>
            </a:r>
          </a:p>
        </p:txBody>
      </p:sp>
      <p:sp>
        <p:nvSpPr>
          <p:cNvPr id="2057" name="AutoShape 9">
            <a:extLst>
              <a:ext uri="{FF2B5EF4-FFF2-40B4-BE49-F238E27FC236}">
                <a16:creationId xmlns:a16="http://schemas.microsoft.com/office/drawing/2014/main" id="{60C8F35A-7417-514F-9CC1-A9F5280F4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</a:rPr>
              <a:t>Emotional</a:t>
            </a:r>
          </a:p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</a:rPr>
              <a:t>&amp; Social</a:t>
            </a:r>
          </a:p>
        </p:txBody>
      </p:sp>
      <p:sp>
        <p:nvSpPr>
          <p:cNvPr id="2058" name="AutoShape 10">
            <a:extLst>
              <a:ext uri="{FF2B5EF4-FFF2-40B4-BE49-F238E27FC236}">
                <a16:creationId xmlns:a16="http://schemas.microsoft.com/office/drawing/2014/main" id="{F10C8CE8-6702-4E4D-A570-C8BA74832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838200"/>
            <a:ext cx="1524000" cy="7620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</a:rPr>
              <a:t>Resiliency</a:t>
            </a:r>
          </a:p>
        </p:txBody>
      </p:sp>
      <p:sp>
        <p:nvSpPr>
          <p:cNvPr id="2059" name="AutoShape 11">
            <a:hlinkClick r:id="rId3" action="ppaction://hlinksldjump"/>
            <a:extLst>
              <a:ext uri="{FF2B5EF4-FFF2-40B4-BE49-F238E27FC236}">
                <a16:creationId xmlns:a16="http://schemas.microsoft.com/office/drawing/2014/main" id="{686A6949-A666-4C4D-8586-C5E5ED75A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3" action="ppaction://hlinksldjump"/>
              </a:rPr>
              <a:t>200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60" name="AutoShape 12">
            <a:hlinkClick r:id="rId4" action="ppaction://hlinksldjump"/>
            <a:extLst>
              <a:ext uri="{FF2B5EF4-FFF2-40B4-BE49-F238E27FC236}">
                <a16:creationId xmlns:a16="http://schemas.microsoft.com/office/drawing/2014/main" id="{74ED075D-492C-5348-8AA1-153C9FA53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4" action="ppaction://hlinksldjump"/>
              </a:rPr>
              <a:t>300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61" name="AutoShape 13">
            <a:hlinkClick r:id="rId5" action="ppaction://hlinksldjump"/>
            <a:extLst>
              <a:ext uri="{FF2B5EF4-FFF2-40B4-BE49-F238E27FC236}">
                <a16:creationId xmlns:a16="http://schemas.microsoft.com/office/drawing/2014/main" id="{E60C5BF9-C51D-5847-A23C-A5BA6DE54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5" action="ppaction://hlinksldjump"/>
              </a:rPr>
              <a:t>400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62" name="AutoShape 14">
            <a:hlinkClick r:id="rId6" action="ppaction://hlinksldjump"/>
            <a:extLst>
              <a:ext uri="{FF2B5EF4-FFF2-40B4-BE49-F238E27FC236}">
                <a16:creationId xmlns:a16="http://schemas.microsoft.com/office/drawing/2014/main" id="{68CBA7C0-C6E0-BA48-964F-21992CBFD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6" action="ppaction://hlinksldjump"/>
              </a:rPr>
              <a:t>500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63" name="AutoShape 15">
            <a:hlinkClick r:id="rId7" action="ppaction://hlinksldjump"/>
            <a:extLst>
              <a:ext uri="{FF2B5EF4-FFF2-40B4-BE49-F238E27FC236}">
                <a16:creationId xmlns:a16="http://schemas.microsoft.com/office/drawing/2014/main" id="{B2B58AD7-0D2A-9443-803F-E49DEDF2FF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7" action="ppaction://hlinksldjump"/>
              </a:rPr>
              <a:t>500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64" name="AutoShape 16">
            <a:hlinkClick r:id="rId8" action="ppaction://hlinksldjump"/>
            <a:extLst>
              <a:ext uri="{FF2B5EF4-FFF2-40B4-BE49-F238E27FC236}">
                <a16:creationId xmlns:a16="http://schemas.microsoft.com/office/drawing/2014/main" id="{02452861-ADB6-AA42-9CFC-1168416F9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8" action="ppaction://hlinksldjump"/>
              </a:rPr>
              <a:t>400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65" name="AutoShape 17">
            <a:hlinkClick r:id="rId9" action="ppaction://hlinksldjump"/>
            <a:extLst>
              <a:ext uri="{FF2B5EF4-FFF2-40B4-BE49-F238E27FC236}">
                <a16:creationId xmlns:a16="http://schemas.microsoft.com/office/drawing/2014/main" id="{C3E029BA-3FDD-3F40-836C-D4A81DAEB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9" action="ppaction://hlinksldjump"/>
              </a:rPr>
              <a:t>300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66" name="AutoShape 18">
            <a:hlinkClick r:id="rId10" action="ppaction://hlinksldjump"/>
            <a:extLst>
              <a:ext uri="{FF2B5EF4-FFF2-40B4-BE49-F238E27FC236}">
                <a16:creationId xmlns:a16="http://schemas.microsoft.com/office/drawing/2014/main" id="{4288CD11-B406-BB46-8EE4-34DBC6184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10" action="ppaction://hlinksldjump"/>
              </a:rPr>
              <a:t>200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67" name="AutoShape 19">
            <a:hlinkClick r:id="rId11" action="ppaction://hlinksldjump"/>
            <a:extLst>
              <a:ext uri="{FF2B5EF4-FFF2-40B4-BE49-F238E27FC236}">
                <a16:creationId xmlns:a16="http://schemas.microsoft.com/office/drawing/2014/main" id="{FA1D06DC-D5BC-C547-9A98-62C3B6199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11" action="ppaction://hlinksldjump"/>
              </a:rPr>
              <a:t>100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68" name="AutoShape 20">
            <a:hlinkClick r:id="rId12" action="ppaction://hlinksldjump"/>
            <a:extLst>
              <a:ext uri="{FF2B5EF4-FFF2-40B4-BE49-F238E27FC236}">
                <a16:creationId xmlns:a16="http://schemas.microsoft.com/office/drawing/2014/main" id="{ACBBFF47-895C-1848-9384-94EE2018C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12" action="ppaction://hlinksldjump"/>
              </a:rPr>
              <a:t>500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69" name="AutoShape 21">
            <a:hlinkClick r:id="rId13" action="ppaction://hlinksldjump"/>
            <a:extLst>
              <a:ext uri="{FF2B5EF4-FFF2-40B4-BE49-F238E27FC236}">
                <a16:creationId xmlns:a16="http://schemas.microsoft.com/office/drawing/2014/main" id="{2688B31E-4039-854C-B3B2-D57448E11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13" action="ppaction://hlinksldjump"/>
              </a:rPr>
              <a:t>400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70" name="AutoShape 22">
            <a:hlinkClick r:id="rId14" action="ppaction://hlinksldjump"/>
            <a:extLst>
              <a:ext uri="{FF2B5EF4-FFF2-40B4-BE49-F238E27FC236}">
                <a16:creationId xmlns:a16="http://schemas.microsoft.com/office/drawing/2014/main" id="{3539B05D-1821-3649-BFD8-76C94B154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14" action="ppaction://hlinksldjump"/>
              </a:rPr>
              <a:t>300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71" name="AutoShape 23">
            <a:hlinkClick r:id="rId15" action="ppaction://hlinksldjump"/>
            <a:extLst>
              <a:ext uri="{FF2B5EF4-FFF2-40B4-BE49-F238E27FC236}">
                <a16:creationId xmlns:a16="http://schemas.microsoft.com/office/drawing/2014/main" id="{FA9BF570-1B5F-5447-88A0-52E41E559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15" action="ppaction://hlinksldjump"/>
              </a:rPr>
              <a:t>200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72" name="AutoShape 24">
            <a:hlinkClick r:id="rId16" action="ppaction://hlinksldjump"/>
            <a:extLst>
              <a:ext uri="{FF2B5EF4-FFF2-40B4-BE49-F238E27FC236}">
                <a16:creationId xmlns:a16="http://schemas.microsoft.com/office/drawing/2014/main" id="{27F8847E-718B-C642-AE74-59C3798184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16" action="ppaction://hlinksldjump"/>
              </a:rPr>
              <a:t>100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73" name="AutoShape 25">
            <a:hlinkClick r:id="rId17" action="ppaction://hlinksldjump"/>
            <a:extLst>
              <a:ext uri="{FF2B5EF4-FFF2-40B4-BE49-F238E27FC236}">
                <a16:creationId xmlns:a16="http://schemas.microsoft.com/office/drawing/2014/main" id="{C26A0CF9-6405-D742-A0F5-90223889F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17" action="ppaction://hlinksldjump"/>
              </a:rPr>
              <a:t>500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74" name="AutoShape 26">
            <a:hlinkClick r:id="rId18" action="ppaction://hlinksldjump"/>
            <a:extLst>
              <a:ext uri="{FF2B5EF4-FFF2-40B4-BE49-F238E27FC236}">
                <a16:creationId xmlns:a16="http://schemas.microsoft.com/office/drawing/2014/main" id="{F8457FEC-9A8D-0F47-9B3B-883C7A8A5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18" action="ppaction://hlinksldjump"/>
              </a:rPr>
              <a:t>400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75" name="AutoShape 27">
            <a:hlinkClick r:id="rId19" action="ppaction://hlinksldjump"/>
            <a:extLst>
              <a:ext uri="{FF2B5EF4-FFF2-40B4-BE49-F238E27FC236}">
                <a16:creationId xmlns:a16="http://schemas.microsoft.com/office/drawing/2014/main" id="{401C6E78-1F4E-B34A-A34B-193FCBF51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19" action="ppaction://hlinksldjump"/>
              </a:rPr>
              <a:t>300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76" name="AutoShape 28">
            <a:hlinkClick r:id="rId20" action="ppaction://hlinksldjump"/>
            <a:extLst>
              <a:ext uri="{FF2B5EF4-FFF2-40B4-BE49-F238E27FC236}">
                <a16:creationId xmlns:a16="http://schemas.microsoft.com/office/drawing/2014/main" id="{6F8888E9-123B-7F4A-B3F0-1EBF01EE4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20" action="ppaction://hlinksldjump"/>
              </a:rPr>
              <a:t>200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77" name="AutoShape 29">
            <a:hlinkClick r:id="rId21" action="ppaction://hlinksldjump"/>
            <a:extLst>
              <a:ext uri="{FF2B5EF4-FFF2-40B4-BE49-F238E27FC236}">
                <a16:creationId xmlns:a16="http://schemas.microsoft.com/office/drawing/2014/main" id="{6BE280F5-8045-324C-B0B4-F8629DF16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21" action="ppaction://hlinksldjump"/>
              </a:rPr>
              <a:t>100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78" name="AutoShape 30">
            <a:hlinkClick r:id="rId22" action="ppaction://hlinksldjump"/>
            <a:extLst>
              <a:ext uri="{FF2B5EF4-FFF2-40B4-BE49-F238E27FC236}">
                <a16:creationId xmlns:a16="http://schemas.microsoft.com/office/drawing/2014/main" id="{1C09FD45-8BF3-1E4B-973F-97C0B0EA9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54864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22" action="ppaction://hlinksldjump"/>
              </a:rPr>
              <a:t>500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79" name="AutoShape 31">
            <a:hlinkClick r:id="rId22" action="ppaction://hlinksldjump"/>
            <a:extLst>
              <a:ext uri="{FF2B5EF4-FFF2-40B4-BE49-F238E27FC236}">
                <a16:creationId xmlns:a16="http://schemas.microsoft.com/office/drawing/2014/main" id="{CCA92516-E6A8-7247-804F-53FA39295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45720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23" action="ppaction://hlinksldjump"/>
              </a:rPr>
              <a:t>400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80" name="AutoShape 32">
            <a:hlinkClick r:id="rId24" action="ppaction://hlinksldjump"/>
            <a:extLst>
              <a:ext uri="{FF2B5EF4-FFF2-40B4-BE49-F238E27FC236}">
                <a16:creationId xmlns:a16="http://schemas.microsoft.com/office/drawing/2014/main" id="{0FECA442-00EF-7E4A-8BE7-34EBC0F7F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6576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24" action="ppaction://hlinksldjump"/>
              </a:rPr>
              <a:t>300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81" name="AutoShape 33">
            <a:hlinkClick r:id="rId25" action="ppaction://hlinksldjump"/>
            <a:extLst>
              <a:ext uri="{FF2B5EF4-FFF2-40B4-BE49-F238E27FC236}">
                <a16:creationId xmlns:a16="http://schemas.microsoft.com/office/drawing/2014/main" id="{345267BE-1901-B74A-904C-693E90AFA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7432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25" action="ppaction://hlinksldjump"/>
              </a:rPr>
              <a:t>200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82" name="AutoShape 34">
            <a:hlinkClick r:id="rId26" action="ppaction://hlinksldjump"/>
            <a:extLst>
              <a:ext uri="{FF2B5EF4-FFF2-40B4-BE49-F238E27FC236}">
                <a16:creationId xmlns:a16="http://schemas.microsoft.com/office/drawing/2014/main" id="{C8F3729C-788E-534F-9B04-DC1840E2A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828800"/>
            <a:ext cx="1524000" cy="762000"/>
          </a:xfrm>
          <a:prstGeom prst="flowChartAlternateProcess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latin typeface="Times" charset="0"/>
                <a:ea typeface="ＭＳ Ｐゴシック" charset="0"/>
                <a:hlinkClick r:id="rId26" action="ppaction://hlinksldjump"/>
              </a:rPr>
              <a:t>100</a:t>
            </a:r>
            <a:endParaRPr lang="en-US" sz="2400" dirty="0">
              <a:latin typeface="Times" charset="0"/>
              <a:ea typeface="ＭＳ Ｐゴシック" charset="0"/>
            </a:endParaRPr>
          </a:p>
        </p:txBody>
      </p:sp>
      <p:sp>
        <p:nvSpPr>
          <p:cNvPr id="2083" name="Rectangle 35">
            <a:hlinkClick r:id="rId27" action="ppaction://hlinksldjump"/>
            <a:extLst>
              <a:ext uri="{FF2B5EF4-FFF2-40B4-BE49-F238E27FC236}">
                <a16:creationId xmlns:a16="http://schemas.microsoft.com/office/drawing/2014/main" id="{CE2F87AC-FA33-5147-BC99-B5BB97D75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6218238"/>
            <a:ext cx="82296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28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Final Jeopardy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A456D3D4-2DD9-E840-9B69-9CF79B45D9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Distortions - 100</a:t>
            </a:r>
          </a:p>
        </p:txBody>
      </p:sp>
      <p:sp>
        <p:nvSpPr>
          <p:cNvPr id="133129" name="Rectangle 9">
            <a:extLst>
              <a:ext uri="{FF2B5EF4-FFF2-40B4-BE49-F238E27FC236}">
                <a16:creationId xmlns:a16="http://schemas.microsoft.com/office/drawing/2014/main" id="{850124FF-3AD5-1A43-A35E-AD7A88F2108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This is what we are doing when we say “always” or “never”</a:t>
            </a:r>
          </a:p>
        </p:txBody>
      </p:sp>
      <p:sp>
        <p:nvSpPr>
          <p:cNvPr id="133130" name="Rectangle 10">
            <a:extLst>
              <a:ext uri="{FF2B5EF4-FFF2-40B4-BE49-F238E27FC236}">
                <a16:creationId xmlns:a16="http://schemas.microsoft.com/office/drawing/2014/main" id="{24C92473-D889-744A-A76F-EFA3AA62F2E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3962400"/>
            <a:ext cx="8229600" cy="2133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Overgeneralization</a:t>
            </a:r>
          </a:p>
        </p:txBody>
      </p:sp>
      <p:sp>
        <p:nvSpPr>
          <p:cNvPr id="13312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1A077D2-F2FD-D042-A246-34C133260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DB76902C-A558-6F48-A66F-9337E749C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Distortions - 200</a:t>
            </a:r>
          </a:p>
        </p:txBody>
      </p:sp>
      <p:sp>
        <p:nvSpPr>
          <p:cNvPr id="134148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5060A57-2E9B-7440-981D-030D587E0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4149" name="Rectangle 5">
            <a:extLst>
              <a:ext uri="{FF2B5EF4-FFF2-40B4-BE49-F238E27FC236}">
                <a16:creationId xmlns:a16="http://schemas.microsoft.com/office/drawing/2014/main" id="{0274C66F-8F6A-BD4F-9B8F-F9FEFC480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When a person predicts the future, they are…..</a:t>
            </a:r>
          </a:p>
        </p:txBody>
      </p:sp>
      <p:sp>
        <p:nvSpPr>
          <p:cNvPr id="134150" name="Rectangle 6">
            <a:extLst>
              <a:ext uri="{FF2B5EF4-FFF2-40B4-BE49-F238E27FC236}">
                <a16:creationId xmlns:a16="http://schemas.microsoft.com/office/drawing/2014/main" id="{363010F5-3F15-7D4A-A8FA-F352DC66A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Jumping ahead to conclusions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4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5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E1141589-2C51-5F43-87B1-4775FD696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Distortions - 300</a:t>
            </a:r>
          </a:p>
        </p:txBody>
      </p:sp>
      <p:sp>
        <p:nvSpPr>
          <p:cNvPr id="135172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0BF250B-F9AE-D74D-8E52-49770BCA5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5173" name="Rectangle 5">
            <a:extLst>
              <a:ext uri="{FF2B5EF4-FFF2-40B4-BE49-F238E27FC236}">
                <a16:creationId xmlns:a16="http://schemas.microsoft.com/office/drawing/2014/main" id="{1F3C9993-AB6F-B544-A322-03BD05C70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This thought pattern fosters perfectionism</a:t>
            </a:r>
          </a:p>
        </p:txBody>
      </p:sp>
      <p:sp>
        <p:nvSpPr>
          <p:cNvPr id="135174" name="Rectangle 6">
            <a:extLst>
              <a:ext uri="{FF2B5EF4-FFF2-40B4-BE49-F238E27FC236}">
                <a16:creationId xmlns:a16="http://schemas.microsoft.com/office/drawing/2014/main" id="{9ABA7C7D-C90C-6B4C-A6B7-927C38F11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All-or-nothing thinking</a:t>
            </a:r>
            <a:endParaRPr lang="en-US" alt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11EE2EEB-A9B4-2742-BCB4-0E601108CE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Distortions  - 400</a:t>
            </a:r>
          </a:p>
        </p:txBody>
      </p:sp>
      <p:sp>
        <p:nvSpPr>
          <p:cNvPr id="136196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6752FD9-9C2B-0D43-862D-A76C69476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6197" name="Rectangle 5">
            <a:extLst>
              <a:ext uri="{FF2B5EF4-FFF2-40B4-BE49-F238E27FC236}">
                <a16:creationId xmlns:a16="http://schemas.microsoft.com/office/drawing/2014/main" id="{C9AA5B8A-BA4D-4049-B213-7492537F9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person who takes responsibility for events beyond their control is doing this….</a:t>
            </a:r>
          </a:p>
        </p:txBody>
      </p:sp>
      <p:sp>
        <p:nvSpPr>
          <p:cNvPr id="136198" name="Rectangle 6">
            <a:extLst>
              <a:ext uri="{FF2B5EF4-FFF2-40B4-BE49-F238E27FC236}">
                <a16:creationId xmlns:a16="http://schemas.microsoft.com/office/drawing/2014/main" id="{501E96A9-9330-FB42-8EC5-55F58D3F0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Personalization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DC73017B-EC45-3C4E-A449-C9E5B18EF7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Distortions - 500</a:t>
            </a:r>
          </a:p>
        </p:txBody>
      </p:sp>
      <p:sp>
        <p:nvSpPr>
          <p:cNvPr id="137220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B1480C2-8D2C-A54B-90FC-87ED4D2B8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B88B3E71-BBB1-E340-AB43-541B93081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This occurs when a person blows a small event out of proportion</a:t>
            </a:r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id="{69FD1F7D-4FC9-9448-B5AF-A82466DFB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Magnification 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9E2CCB28-532C-7D42-A046-B2A0C1376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Stress - 100</a:t>
            </a:r>
          </a:p>
        </p:txBody>
      </p:sp>
      <p:sp>
        <p:nvSpPr>
          <p:cNvPr id="13824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6A03AD4-8B7E-5F4B-ACCF-E7648210C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07B06D8C-E2F9-E849-9429-CD02323A4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This term describes a situation who appears very active but is unable to think and plan well</a:t>
            </a:r>
          </a:p>
        </p:txBody>
      </p:sp>
      <p:sp>
        <p:nvSpPr>
          <p:cNvPr id="138246" name="Rectangle 6">
            <a:extLst>
              <a:ext uri="{FF2B5EF4-FFF2-40B4-BE49-F238E27FC236}">
                <a16:creationId xmlns:a16="http://schemas.microsoft.com/office/drawing/2014/main" id="{18EBEBCB-9359-4C4E-BD6D-AB339567C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Go-No Response  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CDA7BCAD-6EEE-4D41-BCB2-5246C8516A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Stress - 200</a:t>
            </a:r>
          </a:p>
        </p:txBody>
      </p:sp>
      <p:sp>
        <p:nvSpPr>
          <p:cNvPr id="15872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AE7A68A-5687-6A49-89BA-F191F1DAD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60F03C91-1CE1-AF4E-B60F-1DD07004D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In this phase of stress, a person is generally dissatisfied and finds both home and work life draining </a:t>
            </a: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8CF0972A-D995-E044-9CA4-E8DED8F2D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Phase 3: Withdrawing </a:t>
            </a:r>
            <a:endParaRPr lang="en-US" alt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EF69A280-7CAD-184D-BD96-72AA698D8E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Stress - 300</a:t>
            </a:r>
          </a:p>
        </p:txBody>
      </p:sp>
      <p:sp>
        <p:nvSpPr>
          <p:cNvPr id="159748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A35854A5-4321-2344-A9A3-BBF1DAC35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59749" name="Rectangle 5">
            <a:extLst>
              <a:ext uri="{FF2B5EF4-FFF2-40B4-BE49-F238E27FC236}">
                <a16:creationId xmlns:a16="http://schemas.microsoft.com/office/drawing/2014/main" id="{8D95D9AC-A77C-5945-A3A8-8F073AFE4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Knowing the phases of stress can alert us to when we may be experiencing…..</a:t>
            </a:r>
          </a:p>
        </p:txBody>
      </p:sp>
      <p:sp>
        <p:nvSpPr>
          <p:cNvPr id="159750" name="Rectangle 6">
            <a:extLst>
              <a:ext uri="{FF2B5EF4-FFF2-40B4-BE49-F238E27FC236}">
                <a16:creationId xmlns:a16="http://schemas.microsoft.com/office/drawing/2014/main" id="{8CFF509D-2ADD-1743-9181-819BC2758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Chronic stress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9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2111222D-6078-9F4A-BB88-322DD4E5FF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Stress - 400</a:t>
            </a:r>
          </a:p>
        </p:txBody>
      </p:sp>
      <p:sp>
        <p:nvSpPr>
          <p:cNvPr id="160772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D6B89DAB-7F16-4F4B-A3C8-C37FFD3A9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60773" name="Rectangle 5">
            <a:extLst>
              <a:ext uri="{FF2B5EF4-FFF2-40B4-BE49-F238E27FC236}">
                <a16:creationId xmlns:a16="http://schemas.microsoft.com/office/drawing/2014/main" id="{34AD0186-CE29-3241-B81F-AC82F91BC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In this mode of operation we shut down, are depressed and lack energy</a:t>
            </a:r>
          </a:p>
        </p:txBody>
      </p:sp>
      <p:sp>
        <p:nvSpPr>
          <p:cNvPr id="160774" name="Rectangle 6">
            <a:extLst>
              <a:ext uri="{FF2B5EF4-FFF2-40B4-BE49-F238E27FC236}">
                <a16:creationId xmlns:a16="http://schemas.microsoft.com/office/drawing/2014/main" id="{62B54C35-7C80-A647-8D14-98F8C4785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No-No response 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AFFA7E01-37AB-454D-B624-57C14A5B9A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Stress - 500</a:t>
            </a:r>
          </a:p>
        </p:txBody>
      </p:sp>
      <p:sp>
        <p:nvSpPr>
          <p:cNvPr id="161796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A7CCEFA-F581-5643-B0DF-0D80EE8AA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61797" name="Rectangle 5">
            <a:extLst>
              <a:ext uri="{FF2B5EF4-FFF2-40B4-BE49-F238E27FC236}">
                <a16:creationId xmlns:a16="http://schemas.microsoft.com/office/drawing/2014/main" id="{D9CC31BB-405D-1D41-9436-6DF61D703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Someone who avoids certain tasks and has poor concentration may be in this phase of stress….</a:t>
            </a:r>
          </a:p>
        </p:txBody>
      </p:sp>
      <p:sp>
        <p:nvSpPr>
          <p:cNvPr id="161798" name="Rectangle 6">
            <a:extLst>
              <a:ext uri="{FF2B5EF4-FFF2-40B4-BE49-F238E27FC236}">
                <a16:creationId xmlns:a16="http://schemas.microsoft.com/office/drawing/2014/main" id="{1ECC3E2E-E62D-CE48-9343-5ED2F3981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Phase 2: Becoming Disillusioned</a:t>
            </a:r>
            <a:endParaRPr lang="en-US" alt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1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1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5C5F72F5-1AB4-6148-8015-01275C4D80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Coping - 100</a:t>
            </a:r>
          </a:p>
        </p:txBody>
      </p:sp>
      <p:sp>
        <p:nvSpPr>
          <p:cNvPr id="162820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07F9C102-7355-7042-96AD-8F354C80C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62821" name="Rectangle 5">
            <a:extLst>
              <a:ext uri="{FF2B5EF4-FFF2-40B4-BE49-F238E27FC236}">
                <a16:creationId xmlns:a16="http://schemas.microsoft.com/office/drawing/2014/main" id="{8A3EAFC7-A297-4F44-B2D2-7C0567D27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This strategy involves recasting your experiences in a positive way.</a:t>
            </a:r>
          </a:p>
        </p:txBody>
      </p:sp>
      <p:sp>
        <p:nvSpPr>
          <p:cNvPr id="162822" name="Rectangle 6">
            <a:extLst>
              <a:ext uri="{FF2B5EF4-FFF2-40B4-BE49-F238E27FC236}">
                <a16:creationId xmlns:a16="http://schemas.microsoft.com/office/drawing/2014/main" id="{BD894C45-1B50-B241-930C-892589B18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Reframing </a:t>
            </a:r>
            <a:endParaRPr lang="en-US" alt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9F00FCB1-E122-E640-872C-993F7744F5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Coping - 200</a:t>
            </a:r>
          </a:p>
        </p:txBody>
      </p:sp>
      <p:sp>
        <p:nvSpPr>
          <p:cNvPr id="16384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A053977-2D28-314A-A5A3-6BD3A5F6F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63845" name="Rectangle 5">
            <a:extLst>
              <a:ext uri="{FF2B5EF4-FFF2-40B4-BE49-F238E27FC236}">
                <a16:creationId xmlns:a16="http://schemas.microsoft.com/office/drawing/2014/main" id="{5170A968-C4B8-CC4E-A00E-1EA3E6418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The second step in decision making is…</a:t>
            </a:r>
          </a:p>
        </p:txBody>
      </p:sp>
      <p:sp>
        <p:nvSpPr>
          <p:cNvPr id="163846" name="Rectangle 6">
            <a:extLst>
              <a:ext uri="{FF2B5EF4-FFF2-40B4-BE49-F238E27FC236}">
                <a16:creationId xmlns:a16="http://schemas.microsoft.com/office/drawing/2014/main" id="{D6E7A6CB-32BC-084A-8F8A-013861C2B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Look at options</a:t>
            </a:r>
            <a:endParaRPr lang="en-US" alt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639FDC04-82AF-504E-BF81-181C16597F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Coping - 300</a:t>
            </a:r>
          </a:p>
        </p:txBody>
      </p:sp>
      <p:sp>
        <p:nvSpPr>
          <p:cNvPr id="164868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BCED453-A4AE-5344-B2D3-5066A0BCC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64869" name="Rectangle 5">
            <a:extLst>
              <a:ext uri="{FF2B5EF4-FFF2-40B4-BE49-F238E27FC236}">
                <a16:creationId xmlns:a16="http://schemas.microsoft.com/office/drawing/2014/main" id="{A2AB3080-DD28-D041-A69C-DD14A153D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Be sure to carefully consider this when choosing your best option</a:t>
            </a:r>
          </a:p>
        </p:txBody>
      </p:sp>
      <p:sp>
        <p:nvSpPr>
          <p:cNvPr id="164870" name="Rectangle 6">
            <a:extLst>
              <a:ext uri="{FF2B5EF4-FFF2-40B4-BE49-F238E27FC236}">
                <a16:creationId xmlns:a16="http://schemas.microsoft.com/office/drawing/2014/main" id="{9C5BF904-FE3E-B548-AB6F-FD9C9F1C6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The outcomes of taking action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8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7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FB1AB59F-8DEC-AE4B-874D-952DDFB685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Coping - 400</a:t>
            </a:r>
          </a:p>
        </p:txBody>
      </p:sp>
      <p:sp>
        <p:nvSpPr>
          <p:cNvPr id="165892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D387B32-4571-7548-BC56-8C2FAB339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65893" name="Rectangle 5">
            <a:extLst>
              <a:ext uri="{FF2B5EF4-FFF2-40B4-BE49-F238E27FC236}">
                <a16:creationId xmlns:a16="http://schemas.microsoft.com/office/drawing/2014/main" id="{6AF06345-4F4E-5345-9D1E-CED247040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This step of reframing includes looking for repeat patterns of unhealthy thoughts</a:t>
            </a:r>
          </a:p>
        </p:txBody>
      </p:sp>
      <p:sp>
        <p:nvSpPr>
          <p:cNvPr id="165894" name="Rectangle 6">
            <a:extLst>
              <a:ext uri="{FF2B5EF4-FFF2-40B4-BE49-F238E27FC236}">
                <a16:creationId xmlns:a16="http://schemas.microsoft.com/office/drawing/2014/main" id="{FA6CA49A-A06A-E744-8378-480A05335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Step 3: Analyze the situation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5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58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BAC20935-8B66-A94F-AC09-47CEF4C8CB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Cognitive Coping - 500</a:t>
            </a:r>
          </a:p>
        </p:txBody>
      </p:sp>
      <p:sp>
        <p:nvSpPr>
          <p:cNvPr id="166916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B4B9DB6-2770-4D4F-A93A-5057D6384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66917" name="Rectangle 5">
            <a:extLst>
              <a:ext uri="{FF2B5EF4-FFF2-40B4-BE49-F238E27FC236}">
                <a16:creationId xmlns:a16="http://schemas.microsoft.com/office/drawing/2014/main" id="{0139D8B4-2B2A-E94A-97A7-A4321C2F7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If we can choose our perspective, we can create more of this….</a:t>
            </a:r>
          </a:p>
        </p:txBody>
      </p:sp>
      <p:sp>
        <p:nvSpPr>
          <p:cNvPr id="166918" name="Rectangle 6">
            <a:extLst>
              <a:ext uri="{FF2B5EF4-FFF2-40B4-BE49-F238E27FC236}">
                <a16:creationId xmlns:a16="http://schemas.microsoft.com/office/drawing/2014/main" id="{675BBB19-CAB3-DB47-AD33-B8570D5D4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Choice 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6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6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111FBF7E-9E22-384F-8608-3717C34CEC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Emotional &amp; Social - 100</a:t>
            </a:r>
          </a:p>
        </p:txBody>
      </p:sp>
      <p:sp>
        <p:nvSpPr>
          <p:cNvPr id="167940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D4A7E4E-203E-5644-B3EE-32FA15AE3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67941" name="Rectangle 5">
            <a:extLst>
              <a:ext uri="{FF2B5EF4-FFF2-40B4-BE49-F238E27FC236}">
                <a16:creationId xmlns:a16="http://schemas.microsoft.com/office/drawing/2014/main" id="{82B4B569-FE0D-1146-9DA8-B88BAF51E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This enables us to tune in to emotions and focus our attention on what we need.</a:t>
            </a:r>
          </a:p>
        </p:txBody>
      </p:sp>
      <p:sp>
        <p:nvSpPr>
          <p:cNvPr id="167942" name="Rectangle 6">
            <a:extLst>
              <a:ext uri="{FF2B5EF4-FFF2-40B4-BE49-F238E27FC236}">
                <a16:creationId xmlns:a16="http://schemas.microsoft.com/office/drawing/2014/main" id="{F5634784-4A88-5C40-932E-818A3E548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Awareness </a:t>
            </a:r>
            <a:endParaRPr lang="en-US" alt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7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AF4FCFDD-4A22-8D4A-B738-DE32A32E69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Emotional &amp; Social - 200</a:t>
            </a:r>
          </a:p>
        </p:txBody>
      </p:sp>
      <p:sp>
        <p:nvSpPr>
          <p:cNvPr id="16896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E24D6CB-93AE-4A49-A812-2AFFAE6DA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68965" name="Rectangle 5">
            <a:extLst>
              <a:ext uri="{FF2B5EF4-FFF2-40B4-BE49-F238E27FC236}">
                <a16:creationId xmlns:a16="http://schemas.microsoft.com/office/drawing/2014/main" id="{A13EF1FB-50F5-024E-8B7E-7D8894508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Taking this action is a powerful part of self-care.</a:t>
            </a:r>
          </a:p>
        </p:txBody>
      </p:sp>
      <p:sp>
        <p:nvSpPr>
          <p:cNvPr id="168966" name="Rectangle 6">
            <a:extLst>
              <a:ext uri="{FF2B5EF4-FFF2-40B4-BE49-F238E27FC236}">
                <a16:creationId xmlns:a16="http://schemas.microsoft.com/office/drawing/2014/main" id="{ADAEE4DC-C265-2349-87C1-55A52FABA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Making choices about who and when we connect with others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8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8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E5C3C984-7DDF-4844-8D62-5C90B96396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Emotional &amp; Social - 300</a:t>
            </a:r>
          </a:p>
        </p:txBody>
      </p:sp>
      <p:sp>
        <p:nvSpPr>
          <p:cNvPr id="169988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F54558B6-0975-CC4C-ABE4-73AEA193C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69989" name="Rectangle 5">
            <a:extLst>
              <a:ext uri="{FF2B5EF4-FFF2-40B4-BE49-F238E27FC236}">
                <a16:creationId xmlns:a16="http://schemas.microsoft.com/office/drawing/2014/main" id="{42AA3A82-87B4-394C-B431-377A33EC9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This strategy includes learning to say no or yes from a clear and congruent stance.</a:t>
            </a:r>
          </a:p>
        </p:txBody>
      </p:sp>
      <p:sp>
        <p:nvSpPr>
          <p:cNvPr id="169990" name="Rectangle 6">
            <a:extLst>
              <a:ext uri="{FF2B5EF4-FFF2-40B4-BE49-F238E27FC236}">
                <a16:creationId xmlns:a16="http://schemas.microsoft.com/office/drawing/2014/main" id="{DDF3553B-6ADB-CC4C-9B47-DAB5FC917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Setting boundaries.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A09B9006-E074-DE4E-BF16-7971DF7E9D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Emotional &amp; Social - 400</a:t>
            </a:r>
          </a:p>
        </p:txBody>
      </p:sp>
      <p:sp>
        <p:nvSpPr>
          <p:cNvPr id="171012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0AF2879-F10E-A54C-A432-873AC8BD7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1013" name="Rectangle 5">
            <a:extLst>
              <a:ext uri="{FF2B5EF4-FFF2-40B4-BE49-F238E27FC236}">
                <a16:creationId xmlns:a16="http://schemas.microsoft.com/office/drawing/2014/main" id="{DEF16B72-730A-4A45-AC9D-17D637F3C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This strategy is built on full honesty with ourselves, and expanding our respect for our true fears, strengths, vulnerabilities and dreams.</a:t>
            </a:r>
          </a:p>
        </p:txBody>
      </p:sp>
      <p:sp>
        <p:nvSpPr>
          <p:cNvPr id="171014" name="Rectangle 6">
            <a:extLst>
              <a:ext uri="{FF2B5EF4-FFF2-40B4-BE49-F238E27FC236}">
                <a16:creationId xmlns:a16="http://schemas.microsoft.com/office/drawing/2014/main" id="{88668E6B-A197-1E41-833C-BC2173E6E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Self-kindness.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0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7129932C-600A-5145-B2D8-A3B50FA5AF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Emotional &amp; Social - 500</a:t>
            </a:r>
          </a:p>
        </p:txBody>
      </p:sp>
      <p:sp>
        <p:nvSpPr>
          <p:cNvPr id="172036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7D9A7B4C-4FB9-7E47-AC19-248E83B43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2037" name="Rectangle 5">
            <a:extLst>
              <a:ext uri="{FF2B5EF4-FFF2-40B4-BE49-F238E27FC236}">
                <a16:creationId xmlns:a16="http://schemas.microsoft.com/office/drawing/2014/main" id="{0E84D7FD-B5E2-D64E-8D1C-C6F1F51F3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endParaRPr lang="en-US" alt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2038" name="Rectangle 6">
            <a:extLst>
              <a:ext uri="{FF2B5EF4-FFF2-40B4-BE49-F238E27FC236}">
                <a16:creationId xmlns:a16="http://schemas.microsoft.com/office/drawing/2014/main" id="{77B439BF-AF00-EA4E-9CF1-6D562D4EA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588" y="3581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healthy social support net.</a:t>
            </a:r>
          </a:p>
        </p:txBody>
      </p:sp>
      <p:sp>
        <p:nvSpPr>
          <p:cNvPr id="34821" name="TextBox 1">
            <a:extLst>
              <a:ext uri="{FF2B5EF4-FFF2-40B4-BE49-F238E27FC236}">
                <a16:creationId xmlns:a16="http://schemas.microsoft.com/office/drawing/2014/main" id="{463E11A1-E3E9-9721-CCC8-E26BE8753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7543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FFC000"/>
              </a:buClr>
              <a:buSzTx/>
              <a:buFont typeface="Wingdings" panose="05000000000000000000" pitchFamily="2" charset="2"/>
              <a:buChar char="q"/>
            </a:pPr>
            <a:r>
              <a:rPr lang="en-CA" altLang="en-US" sz="2800"/>
              <a:t>A key ingredient to our overall wellness is…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8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5B166F72-D4B8-D143-A70D-A727490655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Resiliency - 100</a:t>
            </a:r>
          </a:p>
        </p:txBody>
      </p:sp>
      <p:sp>
        <p:nvSpPr>
          <p:cNvPr id="173060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E32E7E3C-B374-CE41-B5BF-14765AB30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3061" name="Rectangle 5">
            <a:extLst>
              <a:ext uri="{FF2B5EF4-FFF2-40B4-BE49-F238E27FC236}">
                <a16:creationId xmlns:a16="http://schemas.microsoft.com/office/drawing/2014/main" id="{6493A06D-F05F-ED4D-926E-F098C62FF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endParaRPr lang="en-US" alt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3062" name="Rectangle 6">
            <a:extLst>
              <a:ext uri="{FF2B5EF4-FFF2-40B4-BE49-F238E27FC236}">
                <a16:creationId xmlns:a16="http://schemas.microsoft.com/office/drawing/2014/main" id="{D4E767BD-6F0F-0142-9C3C-B85546924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Co-dependent (or enabler)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Families with addictions class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3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3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3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30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649334E1-5A18-2C4D-B1C1-9ECCB9272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Family Crises - 200</a:t>
            </a:r>
          </a:p>
        </p:txBody>
      </p:sp>
      <p:sp>
        <p:nvSpPr>
          <p:cNvPr id="174084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7AD6C0B-4C4A-4649-A68C-E88BEAB06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4085" name="Rectangle 5">
            <a:extLst>
              <a:ext uri="{FF2B5EF4-FFF2-40B4-BE49-F238E27FC236}">
                <a16:creationId xmlns:a16="http://schemas.microsoft.com/office/drawing/2014/main" id="{7972F0E6-23F0-4247-AE15-76745C374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What kind of external boundary is common in families with either addictions or violence?</a:t>
            </a:r>
          </a:p>
        </p:txBody>
      </p:sp>
      <p:sp>
        <p:nvSpPr>
          <p:cNvPr id="174086" name="Rectangle 6">
            <a:extLst>
              <a:ext uri="{FF2B5EF4-FFF2-40B4-BE49-F238E27FC236}">
                <a16:creationId xmlns:a16="http://schemas.microsoft.com/office/drawing/2014/main" id="{E3658421-24CE-5047-B1AF-60C03D470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Closed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Unit 7 classes &amp; online lecture</a:t>
            </a: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>
            <a:extLst>
              <a:ext uri="{FF2B5EF4-FFF2-40B4-BE49-F238E27FC236}">
                <a16:creationId xmlns:a16="http://schemas.microsoft.com/office/drawing/2014/main" id="{E4252A1B-3558-6146-A762-B056D85457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Family Crises - 300</a:t>
            </a:r>
          </a:p>
        </p:txBody>
      </p:sp>
      <p:sp>
        <p:nvSpPr>
          <p:cNvPr id="175108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989D425-F9E5-7141-815E-F406A41B8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5109" name="Rectangle 5">
            <a:extLst>
              <a:ext uri="{FF2B5EF4-FFF2-40B4-BE49-F238E27FC236}">
                <a16:creationId xmlns:a16="http://schemas.microsoft.com/office/drawing/2014/main" id="{80767CF8-6E23-244F-B29B-91F2AAE22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The nurse suspects intimate partner violence, but the client denies it. What 2 things should the nurse do?</a:t>
            </a:r>
          </a:p>
        </p:txBody>
      </p:sp>
      <p:sp>
        <p:nvSpPr>
          <p:cNvPr id="175110" name="Rectangle 6">
            <a:extLst>
              <a:ext uri="{FF2B5EF4-FFF2-40B4-BE49-F238E27FC236}">
                <a16:creationId xmlns:a16="http://schemas.microsoft.com/office/drawing/2014/main" id="{69669D34-67B3-7C48-B6E4-EF3504EFF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" y="3352800"/>
            <a:ext cx="8229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Comment on discrepancies in injury &amp; history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provide information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document the client’s response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make a follow-up appointment</a:t>
            </a:r>
          </a:p>
          <a:p>
            <a:pPr marL="0" indent="0" eaLnBrk="1" hangingPunct="1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endParaRPr lang="en-US" alt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Family violence lab activity &amp; handouts 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5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5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5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5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5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5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5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0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0FA30BA8-9C12-2A4A-ADBE-CD050F31C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Family Crises - 400</a:t>
            </a:r>
          </a:p>
        </p:txBody>
      </p:sp>
      <p:sp>
        <p:nvSpPr>
          <p:cNvPr id="176132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215F8B6-7B9D-184F-B0E7-7DFC1B1E1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6133" name="Rectangle 5">
            <a:extLst>
              <a:ext uri="{FF2B5EF4-FFF2-40B4-BE49-F238E27FC236}">
                <a16:creationId xmlns:a16="http://schemas.microsoft.com/office/drawing/2014/main" id="{426D0869-3B9D-4340-8B4E-4C5947063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Which of the childhood “survival roles” is most at risk to become a co-dependent adult?</a:t>
            </a:r>
          </a:p>
        </p:txBody>
      </p:sp>
      <p:sp>
        <p:nvSpPr>
          <p:cNvPr id="176134" name="Rectangle 6">
            <a:extLst>
              <a:ext uri="{FF2B5EF4-FFF2-40B4-BE49-F238E27FC236}">
                <a16:creationId xmlns:a16="http://schemas.microsoft.com/office/drawing/2014/main" id="{BF41FF2E-A1C2-1B42-9A06-59F27F616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The hero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Addictions class: based on understanding of these two roles – both roles involve “rescuing” others 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6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6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EBA3ED28-A476-A543-8872-16C4EF841E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Family Crises - 500</a:t>
            </a:r>
          </a:p>
        </p:txBody>
      </p:sp>
      <p:sp>
        <p:nvSpPr>
          <p:cNvPr id="177156" name="AutoShape 4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3AAAD5F5-363D-1B46-96DE-57FC8EBFE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77157" name="Rectangle 5">
            <a:extLst>
              <a:ext uri="{FF2B5EF4-FFF2-40B4-BE49-F238E27FC236}">
                <a16:creationId xmlns:a16="http://schemas.microsoft.com/office/drawing/2014/main" id="{D9E51566-8901-734D-8556-859051395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Screening for family violence on the orthopedic unit is an example of which level of prevention?</a:t>
            </a:r>
          </a:p>
        </p:txBody>
      </p:sp>
      <p:sp>
        <p:nvSpPr>
          <p:cNvPr id="177158" name="Rectangle 6">
            <a:extLst>
              <a:ext uri="{FF2B5EF4-FFF2-40B4-BE49-F238E27FC236}">
                <a16:creationId xmlns:a16="http://schemas.microsoft.com/office/drawing/2014/main" id="{EE220261-F105-8149-82DC-460BAF42D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Secondary prevention (problem or risk factors already present)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Reading by </a:t>
            </a:r>
            <a:r>
              <a:rPr lang="en-US" altLang="en-US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Landenburger</a:t>
            </a: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et al for family violence class/lab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7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7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7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71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9BD1015C-520E-F945-AA61-E077910338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Final Jeopardy</a:t>
            </a:r>
          </a:p>
        </p:txBody>
      </p:sp>
      <p:sp>
        <p:nvSpPr>
          <p:cNvPr id="182276" name="AutoShape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27BB83AF-3E99-2043-874C-7DE998FF4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6248400"/>
            <a:ext cx="457200" cy="381000"/>
          </a:xfrm>
          <a:prstGeom prst="actionButtonHome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Tahoma" charset="0"/>
              <a:ea typeface="ＭＳ Ｐゴシック" charset="0"/>
            </a:endParaRPr>
          </a:p>
        </p:txBody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F78017EA-C824-2347-A608-0E0B2707B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00200"/>
            <a:ext cx="8229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How did health professionals misinterpret family-centred care in the study by McKean et al Required reading for Med-Surg)?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2790CCC4-35D1-E748-9E84-1BA88BE95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276600"/>
            <a:ext cx="82296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They shifted responsibility to parents instead of working with them as partners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They did not negotiate roles with parents, but assigned roles instead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endParaRPr lang="en-US" alt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Required reading </a:t>
            </a: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for Unit 6: class </a:t>
            </a: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with guest speakers</a:t>
            </a:r>
          </a:p>
        </p:txBody>
      </p:sp>
      <p:pic>
        <p:nvPicPr>
          <p:cNvPr id="182279" name="Picture 7">
            <a:hlinkClick r:id="rId5" action="ppaction://hlinksldjump"/>
            <a:extLst>
              <a:ext uri="{FF2B5EF4-FFF2-40B4-BE49-F238E27FC236}">
                <a16:creationId xmlns:a16="http://schemas.microsoft.com/office/drawing/2014/main" id="{04D868B3-5C02-DA3F-A3AA-D426449D97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5800" y="180975"/>
            <a:ext cx="1879600" cy="1481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jeopar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2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22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2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22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2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22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8" grpId="0" build="p"/>
    </p:bldLst>
  </p:timing>
</p:sld>
</file>

<file path=ppt/theme/theme1.xml><?xml version="1.0" encoding="utf-8"?>
<a:theme xmlns:a="http://schemas.openxmlformats.org/drawingml/2006/main" name="Slit">
  <a:themeElements>
    <a:clrScheme name="Slit 9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66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B8E2FF"/>
      </a:accent5>
      <a:accent6>
        <a:srgbClr val="8A8AE7"/>
      </a:accent6>
      <a:hlink>
        <a:srgbClr val="3333CC"/>
      </a:hlink>
      <a:folHlink>
        <a:srgbClr val="008080"/>
      </a:folHlink>
    </a:clrScheme>
    <a:fontScheme name="Slit">
      <a:majorFont>
        <a:latin typeface="Tahoma"/>
        <a:ea typeface="ＭＳ Ｐゴシック"/>
        <a:cs typeface="Arial"/>
      </a:majorFont>
      <a:minorFont>
        <a:latin typeface="Tahoma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2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3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4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5.xml><?xml version="1.0" encoding="utf-8"?>
<a:themeOverride xmlns:a="http://schemas.openxmlformats.org/drawingml/2006/main">
  <a:clrScheme name="Slit 6">
    <a:dk1>
      <a:srgbClr val="0000AC"/>
    </a:dk1>
    <a:lt1>
      <a:srgbClr val="FFFFFF"/>
    </a:lt1>
    <a:dk2>
      <a:srgbClr val="000086"/>
    </a:dk2>
    <a:lt2>
      <a:srgbClr val="CCFFFF"/>
    </a:lt2>
    <a:accent1>
      <a:srgbClr val="0099FF"/>
    </a:accent1>
    <a:accent2>
      <a:srgbClr val="00B000"/>
    </a:accent2>
    <a:accent3>
      <a:srgbClr val="AAAAC3"/>
    </a:accent3>
    <a:accent4>
      <a:srgbClr val="DADADA"/>
    </a:accent4>
    <a:accent5>
      <a:srgbClr val="AACAFF"/>
    </a:accent5>
    <a:accent6>
      <a:srgbClr val="009F00"/>
    </a:accent6>
    <a:hlink>
      <a:srgbClr val="FFE701"/>
    </a:hlink>
    <a:folHlink>
      <a:srgbClr val="FF9900"/>
    </a:folHlink>
  </a:clrScheme>
</a:themeOverride>
</file>

<file path=ppt/theme/themeOverride6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7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8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9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10.xml><?xml version="1.0" encoding="utf-8"?>
<a:themeOverride xmlns:a="http://schemas.openxmlformats.org/drawingml/2006/main">
  <a:clrScheme name="Slit 5">
    <a:dk1>
      <a:srgbClr val="008885"/>
    </a:dk1>
    <a:lt1>
      <a:srgbClr val="FFFFFF"/>
    </a:lt1>
    <a:dk2>
      <a:srgbClr val="007572"/>
    </a:dk2>
    <a:lt2>
      <a:srgbClr val="FFFF99"/>
    </a:lt2>
    <a:accent1>
      <a:srgbClr val="33CCCC"/>
    </a:accent1>
    <a:accent2>
      <a:srgbClr val="6D6FC7"/>
    </a:accent2>
    <a:accent3>
      <a:srgbClr val="AABDBC"/>
    </a:accent3>
    <a:accent4>
      <a:srgbClr val="DADADA"/>
    </a:accent4>
    <a:accent5>
      <a:srgbClr val="ADE2E2"/>
    </a:accent5>
    <a:accent6>
      <a:srgbClr val="6264B4"/>
    </a:accent6>
    <a:hlink>
      <a:srgbClr val="FFFFCC"/>
    </a:hlink>
    <a:folHlink>
      <a:srgbClr val="00FF00"/>
    </a:folHlink>
  </a:clrScheme>
</a:themeOverride>
</file>

<file path=ppt/theme/themeOverride11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2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3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4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5.xml><?xml version="1.0" encoding="utf-8"?>
<a:themeOverride xmlns:a="http://schemas.openxmlformats.org/drawingml/2006/main">
  <a:clrScheme name="Slit 2">
    <a:dk1>
      <a:srgbClr val="674E2F"/>
    </a:dk1>
    <a:lt1>
      <a:srgbClr val="FFFFFF"/>
    </a:lt1>
    <a:dk2>
      <a:srgbClr val="533F27"/>
    </a:dk2>
    <a:lt2>
      <a:srgbClr val="D8B274"/>
    </a:lt2>
    <a:accent1>
      <a:srgbClr val="CC9900"/>
    </a:accent1>
    <a:accent2>
      <a:srgbClr val="8F5F2F"/>
    </a:accent2>
    <a:accent3>
      <a:srgbClr val="B3AFAC"/>
    </a:accent3>
    <a:accent4>
      <a:srgbClr val="DADADA"/>
    </a:accent4>
    <a:accent5>
      <a:srgbClr val="E2CAAA"/>
    </a:accent5>
    <a:accent6>
      <a:srgbClr val="81552A"/>
    </a:accent6>
    <a:hlink>
      <a:srgbClr val="FFCC00"/>
    </a:hlink>
    <a:folHlink>
      <a:srgbClr val="FFFFCC"/>
    </a:folHlink>
  </a:clrScheme>
</a:themeOverride>
</file>

<file path=ppt/theme/themeOverride16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7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8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19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20.xml><?xml version="1.0" encoding="utf-8"?>
<a:themeOverride xmlns:a="http://schemas.openxmlformats.org/drawingml/2006/main">
  <a:clrScheme name="Slit 7">
    <a:dk1>
      <a:srgbClr val="7474A2"/>
    </a:dk1>
    <a:lt1>
      <a:srgbClr val="FFFFFF"/>
    </a:lt1>
    <a:dk2>
      <a:srgbClr val="5E5E8E"/>
    </a:dk2>
    <a:lt2>
      <a:srgbClr val="D1D1DF"/>
    </a:lt2>
    <a:accent1>
      <a:srgbClr val="CC66FF"/>
    </a:accent1>
    <a:accent2>
      <a:srgbClr val="6666FF"/>
    </a:accent2>
    <a:accent3>
      <a:srgbClr val="B6B6C6"/>
    </a:accent3>
    <a:accent4>
      <a:srgbClr val="DADADA"/>
    </a:accent4>
    <a:accent5>
      <a:srgbClr val="E2B8FF"/>
    </a:accent5>
    <a:accent6>
      <a:srgbClr val="5C5CE7"/>
    </a:accent6>
    <a:hlink>
      <a:srgbClr val="FFCC99"/>
    </a:hlink>
    <a:folHlink>
      <a:srgbClr val="CCCCFF"/>
    </a:folHlink>
  </a:clrScheme>
</a:themeOverride>
</file>

<file path=ppt/theme/themeOverride21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2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3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4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5.xml><?xml version="1.0" encoding="utf-8"?>
<a:themeOverride xmlns:a="http://schemas.openxmlformats.org/drawingml/2006/main">
  <a:clrScheme name="Slit 1">
    <a:dk1>
      <a:srgbClr val="8C0000"/>
    </a:dk1>
    <a:lt1>
      <a:srgbClr val="FFFFFF"/>
    </a:lt1>
    <a:dk2>
      <a:srgbClr val="720000"/>
    </a:dk2>
    <a:lt2>
      <a:srgbClr val="FFFFCC"/>
    </a:lt2>
    <a:accent1>
      <a:srgbClr val="FF3300"/>
    </a:accent1>
    <a:accent2>
      <a:srgbClr val="BE7960"/>
    </a:accent2>
    <a:accent3>
      <a:srgbClr val="BCAAAA"/>
    </a:accent3>
    <a:accent4>
      <a:srgbClr val="DADADA"/>
    </a:accent4>
    <a:accent5>
      <a:srgbClr val="FFADAA"/>
    </a:accent5>
    <a:accent6>
      <a:srgbClr val="AC6D56"/>
    </a:accent6>
    <a:hlink>
      <a:srgbClr val="FFCC66"/>
    </a:hlink>
    <a:folHlink>
      <a:srgbClr val="FF9900"/>
    </a:folHlink>
  </a:clrScheme>
</a:themeOverride>
</file>

<file path=ppt/theme/themeOverride26.xml><?xml version="1.0" encoding="utf-8"?>
<a:themeOverride xmlns:a="http://schemas.openxmlformats.org/drawingml/2006/main">
  <a:clrScheme name="Slit 4">
    <a:dk1>
      <a:srgbClr val="3A7400"/>
    </a:dk1>
    <a:lt1>
      <a:srgbClr val="FFFFFF"/>
    </a:lt1>
    <a:dk2>
      <a:srgbClr val="2E5C00"/>
    </a:dk2>
    <a:lt2>
      <a:srgbClr val="FFFFFF"/>
    </a:lt2>
    <a:accent1>
      <a:srgbClr val="79CA02"/>
    </a:accent1>
    <a:accent2>
      <a:srgbClr val="008080"/>
    </a:accent2>
    <a:accent3>
      <a:srgbClr val="ADB5AA"/>
    </a:accent3>
    <a:accent4>
      <a:srgbClr val="DADADA"/>
    </a:accent4>
    <a:accent5>
      <a:srgbClr val="BEE1AA"/>
    </a:accent5>
    <a:accent6>
      <a:srgbClr val="007373"/>
    </a:accent6>
    <a:hlink>
      <a:srgbClr val="A8DE0E"/>
    </a:hlink>
    <a:folHlink>
      <a:srgbClr val="00CC6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190</TotalTime>
  <Words>678</Words>
  <Application>Microsoft Office PowerPoint</Application>
  <PresentationFormat>On-screen Show (4:3)</PresentationFormat>
  <Paragraphs>125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Tahoma</vt:lpstr>
      <vt:lpstr>MS PGothic</vt:lpstr>
      <vt:lpstr>Arial</vt:lpstr>
      <vt:lpstr>Wingdings</vt:lpstr>
      <vt:lpstr>Times</vt:lpstr>
      <vt:lpstr>Slit</vt:lpstr>
      <vt:lpstr>Jeopardy</vt:lpstr>
      <vt:lpstr>Cognitive Distortions - 100</vt:lpstr>
      <vt:lpstr>Cognitive Distortions - 200</vt:lpstr>
      <vt:lpstr>Cognitive Distortions - 300</vt:lpstr>
      <vt:lpstr>Cognitive Distortions  - 400</vt:lpstr>
      <vt:lpstr>Cognitive Distortions - 500</vt:lpstr>
      <vt:lpstr>Stress - 100</vt:lpstr>
      <vt:lpstr>Stress - 200</vt:lpstr>
      <vt:lpstr>Stress - 300</vt:lpstr>
      <vt:lpstr>Stress - 400</vt:lpstr>
      <vt:lpstr>Stress - 500</vt:lpstr>
      <vt:lpstr>Cognitive Coping - 100</vt:lpstr>
      <vt:lpstr>Cognitive Coping - 200</vt:lpstr>
      <vt:lpstr>Cognitive Coping - 300</vt:lpstr>
      <vt:lpstr>Cognitive Coping - 400</vt:lpstr>
      <vt:lpstr>Cognitive Coping - 500</vt:lpstr>
      <vt:lpstr>Emotional &amp; Social - 100</vt:lpstr>
      <vt:lpstr>Emotional &amp; Social - 200</vt:lpstr>
      <vt:lpstr>Emotional &amp; Social - 300</vt:lpstr>
      <vt:lpstr>Emotional &amp; Social - 400</vt:lpstr>
      <vt:lpstr>Emotional &amp; Social - 500</vt:lpstr>
      <vt:lpstr>Resiliency - 100</vt:lpstr>
      <vt:lpstr>Family Crises - 200</vt:lpstr>
      <vt:lpstr>Family Crises - 300</vt:lpstr>
      <vt:lpstr>Family Crises - 400</vt:lpstr>
      <vt:lpstr>Family Crises - 500</vt:lpstr>
      <vt:lpstr>Final Jeopardy</vt:lpstr>
    </vt:vector>
  </TitlesOfParts>
  <Company>Adams 12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</dc:title>
  <dc:creator>Janet Walter</dc:creator>
  <cp:lastModifiedBy>Tyler Voth</cp:lastModifiedBy>
  <cp:revision>44</cp:revision>
  <dcterms:created xsi:type="dcterms:W3CDTF">2003-06-20T20:17:15Z</dcterms:created>
  <dcterms:modified xsi:type="dcterms:W3CDTF">2024-05-03T18:43:18Z</dcterms:modified>
</cp:coreProperties>
</file>